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  <p:sldMasterId id="2147483684" r:id="rId5"/>
    <p:sldMasterId id="2147483713" r:id="rId6"/>
  </p:sldMasterIdLst>
  <p:notesMasterIdLst>
    <p:notesMasterId r:id="rId21"/>
  </p:notesMasterIdLst>
  <p:sldIdLst>
    <p:sldId id="256" r:id="rId7"/>
    <p:sldId id="257" r:id="rId8"/>
    <p:sldId id="302" r:id="rId9"/>
    <p:sldId id="310" r:id="rId10"/>
    <p:sldId id="311" r:id="rId11"/>
    <p:sldId id="304" r:id="rId12"/>
    <p:sldId id="281" r:id="rId13"/>
    <p:sldId id="286" r:id="rId14"/>
    <p:sldId id="305" r:id="rId15"/>
    <p:sldId id="306" r:id="rId16"/>
    <p:sldId id="309" r:id="rId17"/>
    <p:sldId id="313" r:id="rId18"/>
    <p:sldId id="308" r:id="rId19"/>
    <p:sldId id="297" r:id="rId20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Ubuntu Light" panose="020B0604020202020204" charset="0"/>
      <p:regular r:id="rId34"/>
      <p: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257"/>
            <p14:sldId id="302"/>
            <p14:sldId id="310"/>
            <p14:sldId id="311"/>
            <p14:sldId id="304"/>
            <p14:sldId id="281"/>
            <p14:sldId id="286"/>
            <p14:sldId id="305"/>
            <p14:sldId id="306"/>
            <p14:sldId id="309"/>
            <p14:sldId id="313"/>
            <p14:sldId id="3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74868E"/>
    <a:srgbClr val="C2CD4D"/>
    <a:srgbClr val="872000"/>
    <a:srgbClr val="043364"/>
    <a:srgbClr val="E2E0DE"/>
    <a:srgbClr val="323232"/>
    <a:srgbClr val="E6E6E6"/>
    <a:srgbClr val="043365"/>
    <a:srgbClr val="E6E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C6A8E-39AA-4BF5-B02B-1648CDA70C52}" v="1" dt="2023-03-03T13:38:06.68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5394" autoAdjust="0"/>
  </p:normalViewPr>
  <p:slideViewPr>
    <p:cSldViewPr snapToGrid="0">
      <p:cViewPr varScale="1">
        <p:scale>
          <a:sx n="106" d="100"/>
          <a:sy n="106" d="100"/>
        </p:scale>
        <p:origin x="8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8.fntdata"/><Relationship Id="rId11" Type="http://schemas.openxmlformats.org/officeDocument/2006/relationships/slide" Target="slides/slide5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Manethiya" userId="S::pooja.manethiya@incedoinc.com::3f9bc559-44d6-4b10-8e30-a705ae657c5c" providerId="AD" clId="Web-{319C6A8E-39AA-4BF5-B02B-1648CDA70C52}"/>
    <pc:docChg chg="addSld modSection">
      <pc:chgData name="Pooja Manethiya" userId="S::pooja.manethiya@incedoinc.com::3f9bc559-44d6-4b10-8e30-a705ae657c5c" providerId="AD" clId="Web-{319C6A8E-39AA-4BF5-B02B-1648CDA70C52}" dt="2023-03-03T13:38:06.683" v="0"/>
      <pc:docMkLst>
        <pc:docMk/>
      </pc:docMkLst>
      <pc:sldChg chg="new">
        <pc:chgData name="Pooja Manethiya" userId="S::pooja.manethiya@incedoinc.com::3f9bc559-44d6-4b10-8e30-a705ae657c5c" providerId="AD" clId="Web-{319C6A8E-39AA-4BF5-B02B-1648CDA70C52}" dt="2023-03-03T13:38:06.683" v="0"/>
        <pc:sldMkLst>
          <pc:docMk/>
          <pc:sldMk cId="3146263045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96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20 Sec(Future scope, Learning)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09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20 Sec(Future Scope &amp;</a:t>
            </a:r>
            <a:r>
              <a:rPr lang="en-IN" baseline="0" dirty="0" smtClean="0"/>
              <a:t> learning)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576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 sec(About US)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86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0</a:t>
            </a:r>
            <a:r>
              <a:rPr lang="en-IN" baseline="0" dirty="0" smtClean="0"/>
              <a:t> Sec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be259c7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f0be259c7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420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90 sec(Arch)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9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</p:txBody>
      </p:sp>
    </p:spTree>
    <p:extLst>
      <p:ext uri="{BB962C8B-B14F-4D97-AF65-F5344CB8AC3E}">
        <p14:creationId xmlns:p14="http://schemas.microsoft.com/office/powerpoint/2010/main" val="26145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76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120 sec(Process)</a:t>
            </a:r>
          </a:p>
        </p:txBody>
      </p:sp>
    </p:spTree>
    <p:extLst>
      <p:ext uri="{BB962C8B-B14F-4D97-AF65-F5344CB8AC3E}">
        <p14:creationId xmlns:p14="http://schemas.microsoft.com/office/powerpoint/2010/main" val="361490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0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-1987" y="4866038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  <p:sp>
        <p:nvSpPr>
          <p:cNvPr id="10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3874785" y="4883550"/>
            <a:ext cx="20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65760" y="-3048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Calibri"/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0" y="4883222"/>
            <a:ext cx="54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102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2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posal Title Slide Template">
  <p:cSld name="Proposal Title Slide Templa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6060625" y="1936175"/>
            <a:ext cx="2260200" cy="14895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400050" dist="66675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17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-282416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798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249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">
  <p:cSld name="Title and body with sub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2"/>
          </p:nvPr>
        </p:nvSpPr>
        <p:spPr>
          <a:xfrm>
            <a:off x="365760" y="786379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Calibri"/>
              <a:buNone/>
              <a:defRPr sz="20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05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65751" y="47244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Calibri"/>
              <a:buNone/>
              <a:defRPr sz="13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35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32400" y="1060704"/>
            <a:ext cx="39999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720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44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3621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27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260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8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145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blank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5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21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299375" y="1600475"/>
            <a:ext cx="35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5299375" y="2322700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6355525" y="4608678"/>
            <a:ext cx="250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77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96601" y="3670275"/>
            <a:ext cx="42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896600" y="4393775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84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6564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96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12389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825" y="85050"/>
            <a:ext cx="676856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65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602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819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Proprietary &amp; Confidential</a:t>
            </a:r>
            <a:endParaRPr sz="1100"/>
          </a:p>
        </p:txBody>
      </p:sp>
      <p:sp>
        <p:nvSpPr>
          <p:cNvPr id="150" name="Google Shape;150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4335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 userDrawn="1">
  <p:cSld name="Title Only 1 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80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2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confidential</a:t>
            </a:r>
            <a:endParaRPr sz="80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1365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75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521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test-output/index.html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sonarcloud.io/summary/new_code?id=Shrivis_4WC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onarcloud.io/summary/new_code?id=Shrivis_4WCP" TargetMode="External"/><Relationship Id="rId3" Type="http://schemas.openxmlformats.org/officeDocument/2006/relationships/hyperlink" Target="product_backlog.xlsx" TargetMode="External"/><Relationship Id="rId7" Type="http://schemas.openxmlformats.org/officeDocument/2006/relationships/hyperlink" Target="manual_testingxlsx.xls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wireframe.pdf" TargetMode="External"/><Relationship Id="rId10" Type="http://schemas.openxmlformats.org/officeDocument/2006/relationships/hyperlink" Target="mailto:vishal.srivastav@incedoinc.com" TargetMode="External"/><Relationship Id="rId4" Type="http://schemas.openxmlformats.org/officeDocument/2006/relationships/hyperlink" Target="erd.svg" TargetMode="External"/><Relationship Id="rId9" Type="http://schemas.openxmlformats.org/officeDocument/2006/relationships/hyperlink" Target="test-output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user_dashboard.xlsx" TargetMode="External"/><Relationship Id="rId4" Type="http://schemas.openxmlformats.org/officeDocument/2006/relationships/hyperlink" Target="autherization.xlsx" TargetMode="Externa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75275" y="2052820"/>
            <a:ext cx="4727414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STAR APP</a:t>
            </a: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2085" y="3119915"/>
            <a:ext cx="1213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100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March 18, 2023</a:t>
            </a:r>
            <a:endParaRPr lang="en-IN" sz="1100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1923"/>
          <a:stretch/>
        </p:blipFill>
        <p:spPr>
          <a:xfrm>
            <a:off x="7466417" y="55002"/>
            <a:ext cx="1677583" cy="529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Automated Testing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Report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and TestNG 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Report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Summery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1" y="3324471"/>
            <a:ext cx="3380481" cy="1614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0" y="1131706"/>
            <a:ext cx="3380482" cy="1604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77" y="2190395"/>
            <a:ext cx="550864" cy="2896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66" y="4321899"/>
            <a:ext cx="332497" cy="332497"/>
          </a:xfrm>
          <a:prstGeom prst="rect">
            <a:avLst/>
          </a:prstGeom>
        </p:spPr>
      </p:pic>
      <p:sp>
        <p:nvSpPr>
          <p:cNvPr id="44" name="Google Shape;292;p40"/>
          <p:cNvSpPr txBox="1"/>
          <p:nvPr/>
        </p:nvSpPr>
        <p:spPr>
          <a:xfrm>
            <a:off x="3826318" y="465568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283"/>
              </p:ext>
            </p:extLst>
          </p:nvPr>
        </p:nvGraphicFramePr>
        <p:xfrm>
          <a:off x="4884853" y="1188925"/>
          <a:ext cx="37166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991">
                  <a:extLst>
                    <a:ext uri="{9D8B030D-6E8A-4147-A177-3AD203B41FA5}">
                      <a16:colId xmlns:a16="http://schemas.microsoft.com/office/drawing/2014/main" val="515673253"/>
                    </a:ext>
                  </a:extLst>
                </a:gridCol>
                <a:gridCol w="792612">
                  <a:extLst>
                    <a:ext uri="{9D8B030D-6E8A-4147-A177-3AD203B41FA5}">
                      <a16:colId xmlns:a16="http://schemas.microsoft.com/office/drawing/2014/main" val="1891166897"/>
                    </a:ext>
                  </a:extLst>
                </a:gridCol>
              </a:tblGrid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Browsers Tested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63669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Thread Count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86465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Test Suites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4096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Total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24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44877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Passed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006432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Failed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9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726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26268"/>
              </p:ext>
            </p:extLst>
          </p:nvPr>
        </p:nvGraphicFramePr>
        <p:xfrm>
          <a:off x="4899843" y="3444870"/>
          <a:ext cx="37016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2197">
                  <a:extLst>
                    <a:ext uri="{9D8B030D-6E8A-4147-A177-3AD203B41FA5}">
                      <a16:colId xmlns:a16="http://schemas.microsoft.com/office/drawing/2014/main" val="1704918333"/>
                    </a:ext>
                  </a:extLst>
                </a:gridCol>
                <a:gridCol w="789416">
                  <a:extLst>
                    <a:ext uri="{9D8B030D-6E8A-4147-A177-3AD203B41FA5}">
                      <a16:colId xmlns:a16="http://schemas.microsoft.com/office/drawing/2014/main" val="2835248104"/>
                    </a:ext>
                  </a:extLst>
                </a:gridCol>
              </a:tblGrid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Blocker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500441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Minor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55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0251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Critical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9222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Major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726543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Unresolved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56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28372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77032"/>
                  </a:ext>
                </a:extLst>
              </a:tr>
            </a:tbl>
          </a:graphicData>
        </a:graphic>
      </p:graphicFrame>
      <p:sp>
        <p:nvSpPr>
          <p:cNvPr id="20" name="Google Shape;292;p40"/>
          <p:cNvSpPr txBox="1"/>
          <p:nvPr/>
        </p:nvSpPr>
        <p:spPr>
          <a:xfrm>
            <a:off x="3805335" y="240236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 action="ppaction://hlinkfile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72" y="1504693"/>
            <a:ext cx="545809" cy="54580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17" y="2967392"/>
            <a:ext cx="549640" cy="5496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9" y="1509441"/>
            <a:ext cx="545890" cy="5458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06399" y="2522375"/>
            <a:ext cx="710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223747" y="2217575"/>
            <a:ext cx="202434" cy="414528"/>
            <a:chOff x="2348484" y="640080"/>
            <a:chExt cx="734568" cy="1504188"/>
          </a:xfrm>
        </p:grpSpPr>
        <p:grpSp>
          <p:nvGrpSpPr>
            <p:cNvPr id="6" name="Group 5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0" name="Straight Connector 9"/>
            <p:cNvCxnSpPr>
              <a:stCxn id="9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454601" y="2424060"/>
            <a:ext cx="202434" cy="413237"/>
            <a:chOff x="2348484" y="1409700"/>
            <a:chExt cx="734568" cy="1499504"/>
          </a:xfrm>
        </p:grpSpPr>
        <p:grpSp>
          <p:nvGrpSpPr>
            <p:cNvPr id="15" name="Group 14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6" name="Straight Connector 15"/>
            <p:cNvCxnSpPr>
              <a:stCxn id="19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911471" y="2430933"/>
            <a:ext cx="202434" cy="413237"/>
            <a:chOff x="2348484" y="1409700"/>
            <a:chExt cx="734568" cy="1499504"/>
          </a:xfrm>
        </p:grpSpPr>
        <p:grpSp>
          <p:nvGrpSpPr>
            <p:cNvPr id="24" name="Group 23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5" name="Straight Connector 24"/>
            <p:cNvCxnSpPr>
              <a:stCxn id="28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584238" y="2217575"/>
            <a:ext cx="202434" cy="414528"/>
            <a:chOff x="2348484" y="640080"/>
            <a:chExt cx="734568" cy="1504188"/>
          </a:xfrm>
        </p:grpSpPr>
        <p:grpSp>
          <p:nvGrpSpPr>
            <p:cNvPr id="38" name="Group 37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39" name="Straight Connector 38"/>
            <p:cNvCxnSpPr>
              <a:stCxn id="42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Google Shape;837;p55"/>
          <p:cNvSpPr txBox="1"/>
          <p:nvPr/>
        </p:nvSpPr>
        <p:spPr>
          <a:xfrm>
            <a:off x="5955782" y="1474527"/>
            <a:ext cx="1860864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could increase our scalability by moving to the cloud</a:t>
            </a:r>
          </a:p>
        </p:txBody>
      </p:sp>
      <p:sp>
        <p:nvSpPr>
          <p:cNvPr id="53" name="Google Shape;837;p55"/>
          <p:cNvSpPr txBox="1"/>
          <p:nvPr/>
        </p:nvSpPr>
        <p:spPr>
          <a:xfrm>
            <a:off x="1595291" y="1474527"/>
            <a:ext cx="1786907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Single Sign On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single sign on feature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837;p55"/>
          <p:cNvSpPr txBox="1"/>
          <p:nvPr/>
        </p:nvSpPr>
        <p:spPr>
          <a:xfrm>
            <a:off x="1223747" y="2977032"/>
            <a:ext cx="200719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MS Dynamics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algn="r"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are looking to integrate Microsoft Dynamics to streamline data management</a:t>
            </a:r>
            <a:endParaRPr lang="en-US" sz="8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43" y="298314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837;p55"/>
          <p:cNvSpPr txBox="1"/>
          <p:nvPr/>
        </p:nvSpPr>
        <p:spPr>
          <a:xfrm>
            <a:off x="4929162" y="2977032"/>
            <a:ext cx="281998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Analytics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 more in-depth reports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Visualization for Managers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Future Scope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7403" y="2637554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14 march 23 - 21 March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33911" y="2193753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21 march 23 - 25 March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53536" y="2635554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26 march 23 - 30 March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94402" y="2198480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30 march 23 - 15 April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b="10468"/>
          <a:stretch/>
        </p:blipFill>
        <p:spPr>
          <a:xfrm>
            <a:off x="175101" y="2516564"/>
            <a:ext cx="2193712" cy="2361709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1509137" y="3190880"/>
            <a:ext cx="1784214" cy="1679960"/>
          </a:xfrm>
          <a:prstGeom prst="cube">
            <a:avLst/>
          </a:prstGeom>
          <a:solidFill>
            <a:srgbClr val="FAAA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Peer learning</a:t>
            </a:r>
            <a:endParaRPr lang="en-IN" dirty="0"/>
          </a:p>
        </p:txBody>
      </p:sp>
      <p:sp>
        <p:nvSpPr>
          <p:cNvPr id="34" name="Cube 33"/>
          <p:cNvSpPr/>
          <p:nvPr/>
        </p:nvSpPr>
        <p:spPr>
          <a:xfrm>
            <a:off x="5585549" y="611095"/>
            <a:ext cx="1703671" cy="1713297"/>
          </a:xfrm>
          <a:prstGeom prst="cube">
            <a:avLst/>
          </a:prstGeom>
          <a:solidFill>
            <a:srgbClr val="7E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Kaizen</a:t>
            </a:r>
            <a:endParaRPr lang="en-IN" dirty="0"/>
          </a:p>
        </p:txBody>
      </p:sp>
      <p:sp>
        <p:nvSpPr>
          <p:cNvPr id="33" name="Cube 32"/>
          <p:cNvSpPr/>
          <p:nvPr/>
        </p:nvSpPr>
        <p:spPr>
          <a:xfrm>
            <a:off x="5160603" y="1049257"/>
            <a:ext cx="1717549" cy="1660769"/>
          </a:xfrm>
          <a:prstGeom prst="cube">
            <a:avLst/>
          </a:prstGeom>
          <a:solidFill>
            <a:srgbClr val="D27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Cube 31"/>
          <p:cNvSpPr/>
          <p:nvPr/>
        </p:nvSpPr>
        <p:spPr>
          <a:xfrm>
            <a:off x="6924526" y="1905906"/>
            <a:ext cx="1703671" cy="1713297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30" name="Cube 29"/>
          <p:cNvSpPr/>
          <p:nvPr/>
        </p:nvSpPr>
        <p:spPr>
          <a:xfrm>
            <a:off x="3319272" y="1465339"/>
            <a:ext cx="1822692" cy="1713297"/>
          </a:xfrm>
          <a:prstGeom prst="cube">
            <a:avLst/>
          </a:prstGeom>
          <a:solidFill>
            <a:srgbClr val="7E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28" name="Cube 27"/>
          <p:cNvSpPr/>
          <p:nvPr/>
        </p:nvSpPr>
        <p:spPr>
          <a:xfrm>
            <a:off x="2899169" y="3176729"/>
            <a:ext cx="1797881" cy="1683560"/>
          </a:xfrm>
          <a:prstGeom prst="cube">
            <a:avLst/>
          </a:prstGeom>
          <a:solidFill>
            <a:srgbClr val="FFB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Resilience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Learnings</a:t>
            </a:r>
            <a:endParaRPr lang="en-IN" dirty="0"/>
          </a:p>
        </p:txBody>
      </p:sp>
      <p:sp>
        <p:nvSpPr>
          <p:cNvPr id="18" name="Cube 17"/>
          <p:cNvSpPr/>
          <p:nvPr/>
        </p:nvSpPr>
        <p:spPr>
          <a:xfrm>
            <a:off x="6471764" y="1049257"/>
            <a:ext cx="1703671" cy="1713297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Kaizen</a:t>
            </a:r>
            <a:endParaRPr lang="en-IN" dirty="0"/>
          </a:p>
        </p:txBody>
      </p:sp>
      <p:sp>
        <p:nvSpPr>
          <p:cNvPr id="19" name="Cube 18"/>
          <p:cNvSpPr/>
          <p:nvPr/>
        </p:nvSpPr>
        <p:spPr>
          <a:xfrm>
            <a:off x="6066502" y="2762556"/>
            <a:ext cx="1703671" cy="1660768"/>
          </a:xfrm>
          <a:prstGeom prst="cube">
            <a:avLst/>
          </a:prstGeom>
          <a:solidFill>
            <a:srgbClr val="FFAA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Take ownership</a:t>
            </a:r>
            <a:endParaRPr lang="en-IN" dirty="0"/>
          </a:p>
        </p:txBody>
      </p:sp>
      <p:sp>
        <p:nvSpPr>
          <p:cNvPr id="20" name="Cube 19"/>
          <p:cNvSpPr/>
          <p:nvPr/>
        </p:nvSpPr>
        <p:spPr>
          <a:xfrm>
            <a:off x="4277070" y="3190879"/>
            <a:ext cx="1789432" cy="1655261"/>
          </a:xfrm>
          <a:prstGeom prst="cube">
            <a:avLst/>
          </a:prstGeom>
          <a:solidFill>
            <a:srgbClr val="FFC2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Agile methodologies</a:t>
            </a:r>
            <a:endParaRPr lang="en-IN" dirty="0"/>
          </a:p>
        </p:txBody>
      </p:sp>
      <p:sp>
        <p:nvSpPr>
          <p:cNvPr id="21" name="Cube 20"/>
          <p:cNvSpPr/>
          <p:nvPr/>
        </p:nvSpPr>
        <p:spPr>
          <a:xfrm>
            <a:off x="4710788" y="1477582"/>
            <a:ext cx="1784726" cy="1713297"/>
          </a:xfrm>
          <a:prstGeom prst="cube">
            <a:avLst/>
          </a:prstGeom>
          <a:solidFill>
            <a:srgbClr val="F6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Steep learning Curves</a:t>
            </a:r>
            <a:endParaRPr lang="en-IN" dirty="0"/>
          </a:p>
        </p:txBody>
      </p:sp>
      <p:sp>
        <p:nvSpPr>
          <p:cNvPr id="25" name="Cube 24"/>
          <p:cNvSpPr/>
          <p:nvPr/>
        </p:nvSpPr>
        <p:spPr>
          <a:xfrm>
            <a:off x="2890605" y="1905905"/>
            <a:ext cx="1800379" cy="1693621"/>
          </a:xfrm>
          <a:prstGeom prst="cube">
            <a:avLst/>
          </a:prstGeom>
          <a:solidFill>
            <a:srgbClr val="FFB5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Teamwork</a:t>
            </a:r>
            <a:endParaRPr lang="en-IN" dirty="0"/>
          </a:p>
        </p:txBody>
      </p:sp>
      <p:sp>
        <p:nvSpPr>
          <p:cNvPr id="29" name="Cube 28"/>
          <p:cNvSpPr/>
          <p:nvPr/>
        </p:nvSpPr>
        <p:spPr>
          <a:xfrm>
            <a:off x="7341866" y="2769141"/>
            <a:ext cx="1714638" cy="16607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Pomodoro </a:t>
            </a:r>
            <a:br>
              <a:rPr lang="en-IN" dirty="0"/>
            </a:br>
            <a:r>
              <a:rPr lang="en-IN" dirty="0"/>
              <a:t>Technique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34" y="330415"/>
            <a:ext cx="2049024" cy="22109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86" y="-151028"/>
            <a:ext cx="1842771" cy="1842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892" flipH="1">
            <a:off x="5960389" y="1173279"/>
            <a:ext cx="4624020" cy="37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About Us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2" b="1"/>
          <a:stretch/>
        </p:blipFill>
        <p:spPr>
          <a:xfrm>
            <a:off x="891540" y="685800"/>
            <a:ext cx="7650480" cy="42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1764926" y="221832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200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Question &amp; Answers</a:t>
            </a:r>
            <a:endParaRPr lang="en-IN" sz="22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98;p53"/>
          <p:cNvSpPr txBox="1">
            <a:spLocks/>
          </p:cNvSpPr>
          <p:nvPr/>
        </p:nvSpPr>
        <p:spPr>
          <a:xfrm>
            <a:off x="1764926" y="2625901"/>
            <a:ext cx="1548915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www.incedoinc.com</a:t>
            </a:r>
          </a:p>
          <a:p>
            <a:pPr>
              <a:lnSpc>
                <a:spcPct val="90000"/>
              </a:lnSpc>
              <a:buSzPts val="1100"/>
            </a:pPr>
            <a:endParaRPr lang="en-IN" sz="105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650392" y="916594"/>
            <a:ext cx="4414731" cy="3424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2857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Overview</a:t>
            </a:r>
            <a:endParaRPr lang="e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Architecture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Application Programming Interface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Process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Quality Assurance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About Us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Future Scope &amp; Learning</a:t>
            </a:r>
            <a:endParaRPr lang="en-IN" b="1" dirty="0" smtClean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33350" lvl="0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Index</a:t>
            </a:r>
            <a:r>
              <a:rPr lang="en-IN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</a:t>
            </a:r>
            <a:endParaRPr lang="en-IN" sz="2200" b="1" dirty="0">
              <a:solidFill>
                <a:srgbClr val="043364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Project Overview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562494" y="957289"/>
            <a:ext cx="2303926" cy="1156013"/>
            <a:chOff x="995680" y="2512688"/>
            <a:chExt cx="4692700" cy="2354600"/>
          </a:xfrm>
        </p:grpSpPr>
        <p:pic>
          <p:nvPicPr>
            <p:cNvPr id="80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680" y="287036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675" y="254762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357" y="269637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846" y="25126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353" y="312547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319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027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700" y="29190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825" y="336360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1925698" y="822104"/>
            <a:ext cx="2167754" cy="568733"/>
            <a:chOff x="1430245" y="2798842"/>
            <a:chExt cx="3784264" cy="1659968"/>
          </a:xfrm>
        </p:grpSpPr>
        <p:sp>
          <p:nvSpPr>
            <p:cNvPr id="90" name="TextBox 89"/>
            <p:cNvSpPr txBox="1"/>
            <p:nvPr/>
          </p:nvSpPr>
          <p:spPr>
            <a:xfrm>
              <a:off x="4655165" y="316266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09128" y="281350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30245" y="312233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57631" y="369899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7188" y="2798842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10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701397" y="814680"/>
            <a:ext cx="993892" cy="576157"/>
            <a:chOff x="3468962" y="1086239"/>
            <a:chExt cx="1124332" cy="1099423"/>
          </a:xfrm>
        </p:grpSpPr>
        <p:sp>
          <p:nvSpPr>
            <p:cNvPr id="96" name="TextBox 95"/>
            <p:cNvSpPr txBox="1"/>
            <p:nvPr/>
          </p:nvSpPr>
          <p:spPr>
            <a:xfrm>
              <a:off x="4227141" y="168827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073485" y="111270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468962" y="1086239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20</a:t>
              </a:r>
            </a:p>
          </p:txBody>
        </p:sp>
      </p:grpSp>
      <p:cxnSp>
        <p:nvCxnSpPr>
          <p:cNvPr id="100" name="Straight Arrow Connector 99"/>
          <p:cNvCxnSpPr/>
          <p:nvPr/>
        </p:nvCxnSpPr>
        <p:spPr>
          <a:xfrm>
            <a:off x="4093453" y="1517798"/>
            <a:ext cx="2453891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43" y="1084754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40" y="2815669"/>
            <a:ext cx="3585903" cy="1380803"/>
          </a:xfrm>
          <a:prstGeom prst="rect">
            <a:avLst/>
          </a:prstGeom>
        </p:spPr>
      </p:pic>
      <p:pic>
        <p:nvPicPr>
          <p:cNvPr id="103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110101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User icon - Free download on Iconfinder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3165141"/>
            <a:ext cx="738246" cy="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>
            <a:off x="4724400" y="3543145"/>
            <a:ext cx="521626" cy="9167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6125341" y="3552312"/>
            <a:ext cx="545622" cy="6566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69778" y="947844"/>
            <a:ext cx="323674" cy="242620"/>
          </a:xfrm>
          <a:prstGeom prst="wedgeRoundRectCallout">
            <a:avLst/>
          </a:prstGeom>
          <a:solidFill>
            <a:srgbClr val="FF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825" kern="1200" dirty="0">
                <a:solidFill>
                  <a:prstClr val="white"/>
                </a:solidFill>
                <a:latin typeface="Calibri" panose="020F0502020204030204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738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0" y="862254"/>
            <a:ext cx="6048725" cy="3655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1972777"/>
            <a:ext cx="552955" cy="552955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Architecture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629337" y="32029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838;p55"/>
          <p:cNvPicPr preferRelativeResize="0"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4" y="112318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7;p55"/>
          <p:cNvSpPr txBox="1"/>
          <p:nvPr/>
        </p:nvSpPr>
        <p:spPr>
          <a:xfrm>
            <a:off x="7323664" y="1035624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Reusability</a:t>
            </a:r>
            <a:endParaRPr sz="1000" b="1" i="0" u="none" strike="noStrike" cap="none" dirty="0" smtClean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Achieved reusability via 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reactJS  and Java Spring Boot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37;p55"/>
          <p:cNvSpPr txBox="1"/>
          <p:nvPr/>
        </p:nvSpPr>
        <p:spPr>
          <a:xfrm>
            <a:off x="7323665" y="1943280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Easy To Maintain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MVC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architecture in itself is</a:t>
            </a:r>
            <a:b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highly maintainable</a:t>
            </a: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Component based designing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provides easy maintenance</a:t>
            </a:r>
          </a:p>
        </p:txBody>
      </p:sp>
      <p:pic>
        <p:nvPicPr>
          <p:cNvPr id="10" name="Google Shape;838;p55"/>
          <p:cNvPicPr preferRelativeResize="0"/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282355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7;p55"/>
          <p:cNvSpPr txBox="1"/>
          <p:nvPr/>
        </p:nvSpPr>
        <p:spPr>
          <a:xfrm>
            <a:off x="7323665" y="2779958"/>
            <a:ext cx="1625935" cy="45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Easy To Use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UI design is user friendly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838;p55"/>
          <p:cNvPicPr preferRelativeResize="0"/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361934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37;p55"/>
          <p:cNvSpPr txBox="1"/>
          <p:nvPr/>
        </p:nvSpPr>
        <p:spPr>
          <a:xfrm>
            <a:off x="7323665" y="3530621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De-coupled Database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Spring Boot framework and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JPA makes our WebApp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DB independent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 rot="2683496">
            <a:off x="6863079" y="3701080"/>
            <a:ext cx="383461" cy="383461"/>
          </a:xfrm>
          <a:prstGeom prst="roundRect">
            <a:avLst/>
          </a:prstGeom>
          <a:solidFill>
            <a:srgbClr val="74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4" descr="Computer Server Icon 644296 Vector Art at Vecteezy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6" b="92889" l="16000" r="85778">
                        <a14:foregroundMark x1="45778" y1="16444" x2="48000" y2="24889"/>
                        <a14:foregroundMark x1="47556" y1="31556" x2="48444" y2="85778"/>
                        <a14:foregroundMark x1="23556" y1="48889" x2="73778" y2="48000"/>
                        <a14:foregroundMark x1="25778" y1="24889" x2="70667" y2="25333"/>
                        <a14:foregroundMark x1="19556" y1="88444" x2="77333" y2="88444"/>
                        <a14:foregroundMark x1="20000" y1="11111" x2="78667" y2="10222"/>
                        <a14:foregroundMark x1="77333" y1="14222" x2="77333" y2="21778"/>
                        <a14:foregroundMark x1="20444" y1="12889" x2="21333" y2="22222"/>
                        <a14:foregroundMark x1="21333" y1="35111" x2="74667" y2="34667"/>
                        <a14:foregroundMark x1="19556" y1="57333" x2="73333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8537" r="14956" b="6708"/>
          <a:stretch/>
        </p:blipFill>
        <p:spPr bwMode="auto">
          <a:xfrm>
            <a:off x="6972294" y="3782547"/>
            <a:ext cx="175696" cy="213602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093109" y="1575619"/>
            <a:ext cx="1909779" cy="251479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Entity Relationship Diagram(ERD)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961846" y="31427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37;p55"/>
          <p:cNvSpPr txBox="1"/>
          <p:nvPr/>
        </p:nvSpPr>
        <p:spPr>
          <a:xfrm>
            <a:off x="7050937" y="1575619"/>
            <a:ext cx="1994125" cy="23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Business Requirements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Accurately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</a:rPr>
              <a:t>capture and track employee work hours and project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activities</a:t>
            </a:r>
          </a:p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RDBMS</a:t>
            </a: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requirements could be best represented using a RDBMS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Normalization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data is normalized to minimize redundancy and ensure data consistency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Source</a:t>
            </a:r>
            <a:b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currently our data source timesheets that are provided in form of excel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09"/>
          <a:stretch/>
        </p:blipFill>
        <p:spPr>
          <a:xfrm>
            <a:off x="685330" y="754380"/>
            <a:ext cx="5873938" cy="38328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106927" y="1169451"/>
            <a:ext cx="1500524" cy="259987"/>
            <a:chOff x="683922" y="579225"/>
            <a:chExt cx="1167758" cy="343088"/>
          </a:xfrm>
        </p:grpSpPr>
        <p:sp>
          <p:nvSpPr>
            <p:cNvPr id="18" name="Pentagon 17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3922" y="597391"/>
              <a:ext cx="963640" cy="324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DB Considerations</a:t>
              </a:r>
              <a:endParaRPr lang="en-IN" sz="10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7161916" y="2255694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57468" y="2784522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52911" y="3435182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Application Programming Interface(APIs)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Details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92;p40"/>
          <p:cNvSpPr txBox="1"/>
          <p:nvPr/>
        </p:nvSpPr>
        <p:spPr>
          <a:xfrm>
            <a:off x="389829" y="1179095"/>
            <a:ext cx="1999589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Authentication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Generates and authorizes JWT token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Data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Fetches User Data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Request APIs </a:t>
            </a:r>
          </a:p>
        </p:txBody>
      </p:sp>
      <p:sp>
        <p:nvSpPr>
          <p:cNvPr id="28" name="Google Shape;292;p40"/>
          <p:cNvSpPr txBox="1"/>
          <p:nvPr/>
        </p:nvSpPr>
        <p:spPr>
          <a:xfrm>
            <a:off x="4782775" y="1179094"/>
            <a:ext cx="2088288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My Profile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all request and its status for user</a:t>
            </a:r>
            <a:endParaRPr lang="en-US" sz="1000" b="1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Manager Requests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pending requests of User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Change Log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change log of requests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Status APIs </a:t>
            </a:r>
          </a:p>
        </p:txBody>
      </p:sp>
      <p:sp>
        <p:nvSpPr>
          <p:cNvPr id="30" name="Google Shape;292;p40"/>
          <p:cNvSpPr txBox="1"/>
          <p:nvPr/>
        </p:nvSpPr>
        <p:spPr>
          <a:xfrm>
            <a:off x="389829" y="3498932"/>
            <a:ext cx="2181418" cy="1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Status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Gets the count of each type of request for resources and managers</a:t>
            </a: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Notification APIs</a:t>
            </a:r>
          </a:p>
        </p:txBody>
      </p:sp>
      <p:sp>
        <p:nvSpPr>
          <p:cNvPr id="32" name="Google Shape;292;p40"/>
          <p:cNvSpPr txBox="1"/>
          <p:nvPr/>
        </p:nvSpPr>
        <p:spPr>
          <a:xfrm>
            <a:off x="4782776" y="3498932"/>
            <a:ext cx="2088287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Send Mail</a:t>
            </a:r>
            <a: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Notify users via mail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Push Notification</a:t>
            </a:r>
            <a: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Show bell notification to user on landing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15797"/>
          <a:stretch/>
        </p:blipFill>
        <p:spPr>
          <a:xfrm>
            <a:off x="2571247" y="3096670"/>
            <a:ext cx="1672046" cy="16376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7067"/>
          <a:stretch/>
        </p:blipFill>
        <p:spPr>
          <a:xfrm>
            <a:off x="6618296" y="1027448"/>
            <a:ext cx="2122504" cy="14261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7624" y="969495"/>
            <a:ext cx="2477678" cy="1515640"/>
            <a:chOff x="2207624" y="969495"/>
            <a:chExt cx="2477678" cy="15156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7" b="12797"/>
            <a:stretch/>
          </p:blipFill>
          <p:spPr>
            <a:xfrm>
              <a:off x="2207624" y="969496"/>
              <a:ext cx="2477678" cy="151563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2744" y="969495"/>
              <a:ext cx="1916376" cy="80705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6" t="794"/>
          <a:stretch/>
        </p:blipFill>
        <p:spPr>
          <a:xfrm>
            <a:off x="6773206" y="3498932"/>
            <a:ext cx="1984802" cy="6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22" grpId="0" animBg="1" autoUpdateAnimBg="0"/>
      <p:bldP spid="25" grpId="0" animBg="1" autoUpdateAnimBg="0"/>
      <p:bldP spid="2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/>
          <p:cNvSpPr/>
          <p:nvPr/>
        </p:nvSpPr>
        <p:spPr>
          <a:xfrm>
            <a:off x="1833777" y="3634254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197"/>
          <p:cNvSpPr/>
          <p:nvPr/>
        </p:nvSpPr>
        <p:spPr>
          <a:xfrm>
            <a:off x="1824314" y="2755331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Rectangle 196"/>
          <p:cNvSpPr/>
          <p:nvPr/>
        </p:nvSpPr>
        <p:spPr>
          <a:xfrm>
            <a:off x="1824314" y="187918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1824314" y="100209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Rectangle 162"/>
          <p:cNvSpPr/>
          <p:nvPr/>
        </p:nvSpPr>
        <p:spPr>
          <a:xfrm>
            <a:off x="318134" y="2557365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2</a:t>
            </a:r>
          </a:p>
        </p:txBody>
      </p:sp>
      <p:sp>
        <p:nvSpPr>
          <p:cNvPr id="164" name="Isosceles Triangle 163"/>
          <p:cNvSpPr/>
          <p:nvPr/>
        </p:nvSpPr>
        <p:spPr>
          <a:xfrm rot="5400000">
            <a:off x="1123981" y="135281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Rectangle 164"/>
          <p:cNvSpPr/>
          <p:nvPr/>
        </p:nvSpPr>
        <p:spPr>
          <a:xfrm>
            <a:off x="1339255" y="3394392"/>
            <a:ext cx="7503574" cy="130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Rectangle 166"/>
          <p:cNvSpPr/>
          <p:nvPr/>
        </p:nvSpPr>
        <p:spPr>
          <a:xfrm>
            <a:off x="318134" y="3953601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3</a:t>
            </a:r>
          </a:p>
        </p:txBody>
      </p:sp>
      <p:sp>
        <p:nvSpPr>
          <p:cNvPr id="169" name="Google Shape;491;p44"/>
          <p:cNvSpPr txBox="1"/>
          <p:nvPr/>
        </p:nvSpPr>
        <p:spPr>
          <a:xfrm>
            <a:off x="1925263" y="1287773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Discovery Phase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492;p44"/>
          <p:cNvSpPr txBox="1"/>
          <p:nvPr/>
        </p:nvSpPr>
        <p:spPr>
          <a:xfrm>
            <a:off x="3326831" y="1039620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Starting the Project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Feasibility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Study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Database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Modelling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Wireframe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493;p44"/>
          <p:cNvSpPr txBox="1"/>
          <p:nvPr/>
        </p:nvSpPr>
        <p:spPr>
          <a:xfrm>
            <a:off x="6121961" y="1081076"/>
            <a:ext cx="1815307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Product backlog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Wireframe document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221845" y="1103469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44982" y="1115451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90357"/>
            <a:ext cx="84959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Process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1828044" y="578749"/>
            <a:ext cx="1393798" cy="343088"/>
            <a:chOff x="683922" y="579225"/>
            <a:chExt cx="1167758" cy="343088"/>
          </a:xfrm>
        </p:grpSpPr>
        <p:sp>
          <p:nvSpPr>
            <p:cNvPr id="57" name="Pentagon 56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12681" y="627505"/>
              <a:ext cx="10005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Weekly Sprints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3233452" y="581652"/>
            <a:ext cx="2823136" cy="333891"/>
            <a:chOff x="3360452" y="581652"/>
            <a:chExt cx="2823136" cy="333891"/>
          </a:xfrm>
        </p:grpSpPr>
        <p:sp>
          <p:nvSpPr>
            <p:cNvPr id="59" name="Chevron 58"/>
            <p:cNvSpPr/>
            <p:nvPr/>
          </p:nvSpPr>
          <p:spPr>
            <a:xfrm>
              <a:off x="3360452" y="581652"/>
              <a:ext cx="2823136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348402" y="640189"/>
              <a:ext cx="78457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Milestones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6194519" y="700356"/>
            <a:ext cx="5822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Q1-2021</a:t>
            </a:r>
          </a:p>
        </p:txBody>
      </p:sp>
      <p:sp>
        <p:nvSpPr>
          <p:cNvPr id="153" name="Google Shape;504;p44"/>
          <p:cNvSpPr/>
          <p:nvPr/>
        </p:nvSpPr>
        <p:spPr>
          <a:xfrm>
            <a:off x="7681965" y="682351"/>
            <a:ext cx="634200" cy="234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Q4-2021</a:t>
            </a:r>
            <a:endParaRPr sz="1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71" name="Isosceles Triangle 70"/>
          <p:cNvSpPr/>
          <p:nvPr/>
        </p:nvSpPr>
        <p:spPr>
          <a:xfrm rot="5400000">
            <a:off x="1130824" y="2304633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Isosceles Triangle 71"/>
          <p:cNvSpPr/>
          <p:nvPr/>
        </p:nvSpPr>
        <p:spPr>
          <a:xfrm rot="5400000">
            <a:off x="1129029" y="32580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Isosceles Triangle 72"/>
          <p:cNvSpPr/>
          <p:nvPr/>
        </p:nvSpPr>
        <p:spPr>
          <a:xfrm rot="5400000">
            <a:off x="1129030" y="4195110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2" name="Group 251"/>
          <p:cNvGrpSpPr/>
          <p:nvPr/>
        </p:nvGrpSpPr>
        <p:grpSpPr>
          <a:xfrm>
            <a:off x="6056588" y="581906"/>
            <a:ext cx="2513328" cy="333891"/>
            <a:chOff x="6183588" y="581906"/>
            <a:chExt cx="2513328" cy="333891"/>
          </a:xfrm>
        </p:grpSpPr>
        <p:sp>
          <p:nvSpPr>
            <p:cNvPr id="74" name="Chevron 73"/>
            <p:cNvSpPr/>
            <p:nvPr/>
          </p:nvSpPr>
          <p:spPr>
            <a:xfrm>
              <a:off x="6183588" y="581906"/>
              <a:ext cx="2513328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66180" y="633749"/>
              <a:ext cx="9313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Deliverables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76" name="Google Shape;493;p44"/>
          <p:cNvSpPr txBox="1"/>
          <p:nvPr/>
        </p:nvSpPr>
        <p:spPr>
          <a:xfrm>
            <a:off x="8067266" y="1055408"/>
            <a:ext cx="1056984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3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4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5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491;p44"/>
          <p:cNvSpPr txBox="1"/>
          <p:nvPr/>
        </p:nvSpPr>
        <p:spPr>
          <a:xfrm>
            <a:off x="1959036" y="2011619"/>
            <a:ext cx="1035965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Development Phase 1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92;p44"/>
          <p:cNvSpPr txBox="1"/>
          <p:nvPr/>
        </p:nvSpPr>
        <p:spPr>
          <a:xfrm>
            <a:off x="3339883" y="1971485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UI design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authentication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Quality Control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93;p44"/>
          <p:cNvSpPr txBox="1"/>
          <p:nvPr/>
        </p:nvSpPr>
        <p:spPr>
          <a:xfrm>
            <a:off x="6121958" y="2003905"/>
            <a:ext cx="1928691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 testing report</a:t>
            </a:r>
          </a:p>
          <a:p>
            <a:pPr lvl="0"/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 testing </a:t>
            </a:r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report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93;p44"/>
          <p:cNvSpPr txBox="1"/>
          <p:nvPr/>
        </p:nvSpPr>
        <p:spPr>
          <a:xfrm>
            <a:off x="8067266" y="1982043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6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91;p44"/>
          <p:cNvSpPr txBox="1"/>
          <p:nvPr/>
        </p:nvSpPr>
        <p:spPr>
          <a:xfrm>
            <a:off x="1925264" y="2948563"/>
            <a:ext cx="1250742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 Development Phase 2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92;p44"/>
          <p:cNvSpPr txBox="1"/>
          <p:nvPr/>
        </p:nvSpPr>
        <p:spPr>
          <a:xfrm>
            <a:off x="3339883" y="2748563"/>
            <a:ext cx="2547611" cy="8771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and Frontend Integration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Feature addition: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Notification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Filters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Change Log</a:t>
            </a:r>
          </a:p>
        </p:txBody>
      </p:sp>
      <p:sp>
        <p:nvSpPr>
          <p:cNvPr id="87" name="Google Shape;493;p44"/>
          <p:cNvSpPr txBox="1"/>
          <p:nvPr/>
        </p:nvSpPr>
        <p:spPr>
          <a:xfrm>
            <a:off x="6126729" y="2802161"/>
            <a:ext cx="2081408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Integration Report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Automation testing reports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Prototype</a:t>
            </a:r>
          </a:p>
        </p:txBody>
      </p:sp>
      <p:sp>
        <p:nvSpPr>
          <p:cNvPr id="90" name="Google Shape;493;p44"/>
          <p:cNvSpPr txBox="1"/>
          <p:nvPr/>
        </p:nvSpPr>
        <p:spPr>
          <a:xfrm>
            <a:off x="8050649" y="2777157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9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491;p44"/>
          <p:cNvSpPr txBox="1"/>
          <p:nvPr/>
        </p:nvSpPr>
        <p:spPr>
          <a:xfrm>
            <a:off x="1919290" y="3803680"/>
            <a:ext cx="1745135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Review &amp; 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Closure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492;p44"/>
          <p:cNvSpPr txBox="1"/>
          <p:nvPr/>
        </p:nvSpPr>
        <p:spPr>
          <a:xfrm>
            <a:off x="3340934" y="3665181"/>
            <a:ext cx="2153586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Finishing the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Documentation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493;p44"/>
          <p:cNvSpPr txBox="1"/>
          <p:nvPr/>
        </p:nvSpPr>
        <p:spPr>
          <a:xfrm>
            <a:off x="6121958" y="3680802"/>
            <a:ext cx="1815307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Presentation</a:t>
            </a:r>
          </a:p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Manual</a:t>
            </a:r>
            <a:endParaRPr lang="e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493;p44"/>
          <p:cNvSpPr txBox="1"/>
          <p:nvPr/>
        </p:nvSpPr>
        <p:spPr>
          <a:xfrm>
            <a:off x="8067266" y="3659474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  <a:hlinkClick r:id="rId10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10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8" name="Isosceles Triangle 97"/>
          <p:cNvSpPr/>
          <p:nvPr/>
        </p:nvSpPr>
        <p:spPr>
          <a:xfrm rot="5400000">
            <a:off x="1123981" y="135281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Isosceles Triangle 111"/>
          <p:cNvSpPr/>
          <p:nvPr/>
        </p:nvSpPr>
        <p:spPr>
          <a:xfrm rot="5400000">
            <a:off x="1130824" y="2304634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Isosceles Triangle 112"/>
          <p:cNvSpPr/>
          <p:nvPr/>
        </p:nvSpPr>
        <p:spPr>
          <a:xfrm rot="5400000">
            <a:off x="1123981" y="135281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Isosceles Triangle 125"/>
          <p:cNvSpPr/>
          <p:nvPr/>
        </p:nvSpPr>
        <p:spPr>
          <a:xfrm rot="5400000">
            <a:off x="1129029" y="325808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Isosceles Triangle 126"/>
          <p:cNvSpPr/>
          <p:nvPr/>
        </p:nvSpPr>
        <p:spPr>
          <a:xfrm rot="5400000">
            <a:off x="1130824" y="230463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Isosceles Triangle 127"/>
          <p:cNvSpPr/>
          <p:nvPr/>
        </p:nvSpPr>
        <p:spPr>
          <a:xfrm rot="5400000">
            <a:off x="1123981" y="1352818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Isosceles Triangle 146"/>
          <p:cNvSpPr/>
          <p:nvPr/>
        </p:nvSpPr>
        <p:spPr>
          <a:xfrm rot="5400000">
            <a:off x="1442820" y="396838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Isosceles Triangle 148"/>
          <p:cNvSpPr/>
          <p:nvPr/>
        </p:nvSpPr>
        <p:spPr>
          <a:xfrm rot="5400000">
            <a:off x="1438406" y="309893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Isosceles Triangle 149"/>
          <p:cNvSpPr/>
          <p:nvPr/>
        </p:nvSpPr>
        <p:spPr>
          <a:xfrm rot="5400000">
            <a:off x="1437469" y="224139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Isosceles Triangle 150"/>
          <p:cNvSpPr/>
          <p:nvPr/>
        </p:nvSpPr>
        <p:spPr>
          <a:xfrm rot="5400000">
            <a:off x="1437469" y="13064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2" name="Group 151"/>
          <p:cNvGrpSpPr/>
          <p:nvPr/>
        </p:nvGrpSpPr>
        <p:grpSpPr>
          <a:xfrm>
            <a:off x="552751" y="1003744"/>
            <a:ext cx="1002746" cy="826422"/>
            <a:chOff x="231280" y="999274"/>
            <a:chExt cx="1218769" cy="1005428"/>
          </a:xfrm>
        </p:grpSpPr>
        <p:sp>
          <p:nvSpPr>
            <p:cNvPr id="154" name="Rectangle 153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1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52433" y="1882401"/>
            <a:ext cx="1002746" cy="826422"/>
            <a:chOff x="231280" y="999274"/>
            <a:chExt cx="1218769" cy="1005428"/>
          </a:xfrm>
        </p:grpSpPr>
        <p:sp>
          <p:nvSpPr>
            <p:cNvPr id="157" name="Rectangle 156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2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51571" y="2758147"/>
            <a:ext cx="988535" cy="826422"/>
            <a:chOff x="231280" y="999274"/>
            <a:chExt cx="1218769" cy="1005428"/>
          </a:xfrm>
        </p:grpSpPr>
        <p:sp>
          <p:nvSpPr>
            <p:cNvPr id="178" name="Rectangle 177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3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51571" y="3639449"/>
            <a:ext cx="996280" cy="826422"/>
            <a:chOff x="231280" y="999274"/>
            <a:chExt cx="1218769" cy="1005428"/>
          </a:xfrm>
        </p:grpSpPr>
        <p:sp>
          <p:nvSpPr>
            <p:cNvPr id="181" name="Rectangle 180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4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" name="Straight Connector 189"/>
          <p:cNvCxnSpPr/>
          <p:nvPr/>
        </p:nvCxnSpPr>
        <p:spPr>
          <a:xfrm>
            <a:off x="3221842" y="1998666"/>
            <a:ext cx="0" cy="5426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044979" y="201064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221842" y="2918643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044979" y="2930625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233451" y="3744446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056588" y="375642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551572" y="4649816"/>
            <a:ext cx="6670028" cy="232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Google Shape;491;p44"/>
          <p:cNvSpPr txBox="1"/>
          <p:nvPr/>
        </p:nvSpPr>
        <p:spPr>
          <a:xfrm>
            <a:off x="604667" y="4612099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Ceremonies</a:t>
            </a:r>
            <a:endParaRPr lang="en-US" sz="9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492;p44"/>
          <p:cNvSpPr txBox="1"/>
          <p:nvPr/>
        </p:nvSpPr>
        <p:spPr>
          <a:xfrm>
            <a:off x="1564936" y="4604370"/>
            <a:ext cx="5807863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Sprint Planning | Sprint Grooming | DSU | Parking 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Lot Meet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| Sprint Demo | Sprint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 Retrospective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1523001" y="4687901"/>
            <a:ext cx="0" cy="1623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3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199" grpId="1" animBg="1"/>
      <p:bldP spid="198" grpId="0" animBg="1"/>
      <p:bldP spid="198" grpId="1" animBg="1"/>
      <p:bldP spid="197" grpId="0" animBg="1"/>
      <p:bldP spid="197" grpId="1" animBg="1"/>
      <p:bldP spid="161" grpId="1" animBg="1"/>
      <p:bldP spid="2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/>
        </p:nvSpPr>
        <p:spPr>
          <a:xfrm rot="5400000">
            <a:off x="6336466" y="-71575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Google Shape;832;p55"/>
          <p:cNvSpPr txBox="1"/>
          <p:nvPr/>
        </p:nvSpPr>
        <p:spPr>
          <a:xfrm>
            <a:off x="5273040" y="1045062"/>
            <a:ext cx="2834639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GB" sz="1100" b="1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Automated &amp; API test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2400902" y="-71854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9" y="1833631"/>
            <a:ext cx="565927" cy="565927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Quality Assurance</a:t>
            </a:r>
          </a:p>
          <a:p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Google Shape;832;p55"/>
          <p:cNvSpPr txBox="1"/>
          <p:nvPr/>
        </p:nvSpPr>
        <p:spPr>
          <a:xfrm>
            <a:off x="1325881" y="1045062"/>
            <a:ext cx="2883574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S</a:t>
            </a: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tatic application security testing</a:t>
            </a:r>
            <a:b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(SAST)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1672776" y="1770831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is a cloud-based code analysis service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.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>
            <a:off x="4708007" y="1053970"/>
            <a:ext cx="0" cy="322861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8" y="271923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8" y="185955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837;p55"/>
          <p:cNvSpPr txBox="1"/>
          <p:nvPr/>
        </p:nvSpPr>
        <p:spPr>
          <a:xfrm>
            <a:off x="5686358" y="1770831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 is a testing framework for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837;p55"/>
          <p:cNvSpPr txBox="1"/>
          <p:nvPr/>
        </p:nvSpPr>
        <p:spPr>
          <a:xfrm>
            <a:off x="5686358" y="2683259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is open-source automated testing framework 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28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8" y="3563532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837;p55"/>
          <p:cNvSpPr txBox="1"/>
          <p:nvPr/>
        </p:nvSpPr>
        <p:spPr>
          <a:xfrm>
            <a:off x="5686358" y="3519937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 is an API Platform for developers to design, build, test and iterate their APIs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Manual Testing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Authorization and Authentication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Dashboard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3957175" y="2252090"/>
            <a:ext cx="554220" cy="478216"/>
            <a:chOff x="3954727" y="2318777"/>
            <a:chExt cx="554220" cy="47821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4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4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317477" y="2246765"/>
            <a:ext cx="554220" cy="478216"/>
            <a:chOff x="3954727" y="2318777"/>
            <a:chExt cx="554220" cy="47821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7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5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57175" y="4497644"/>
            <a:ext cx="554220" cy="478216"/>
            <a:chOff x="3954727" y="2318777"/>
            <a:chExt cx="554220" cy="47821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41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6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292;p40"/>
          <p:cNvSpPr txBox="1"/>
          <p:nvPr/>
        </p:nvSpPr>
        <p:spPr>
          <a:xfrm>
            <a:off x="4782777" y="3333319"/>
            <a:ext cx="4088920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Testing Methods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Integration and system testing(Black Box)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Effectiveness</a:t>
            </a: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found that are system was responding as per the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requirements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Total test cases: 28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Focus: Data input, storage and retrieval, systems ability to validate &amp; process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105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Personal Takeaway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Positive: It is less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complex, and doesn’t require any prior set-up</a:t>
            </a: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Negative: takes a lot of time to build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 and perform testing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89" y="1114937"/>
            <a:ext cx="3396914" cy="1522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43" y="1114937"/>
            <a:ext cx="3429638" cy="1514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9" y="3359826"/>
            <a:ext cx="3382654" cy="15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edoTemplate.pptx" id="{F27D56F3-A918-448C-9E9C-6B56E0D9EA63}" vid="{5A0495C5-7EF9-4890-8D5A-8EAF8ED4597C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18710d-ae0a-46c0-9fbc-d39be8079344">
      <Terms xmlns="http://schemas.microsoft.com/office/infopath/2007/PartnerControls"/>
    </lcf76f155ced4ddcb4097134ff3c332f>
    <TaxCatchAll xmlns="6385dad6-69ac-43b3-99a0-a4b496df9d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3BF1BB0464F14BBAAB250E09461E25" ma:contentTypeVersion="8" ma:contentTypeDescription="Create a new document." ma:contentTypeScope="" ma:versionID="8d3e418d7b5b67cd6481dba89f4ece21">
  <xsd:schema xmlns:xsd="http://www.w3.org/2001/XMLSchema" xmlns:xs="http://www.w3.org/2001/XMLSchema" xmlns:p="http://schemas.microsoft.com/office/2006/metadata/properties" xmlns:ns2="8218710d-ae0a-46c0-9fbc-d39be8079344" xmlns:ns3="6385dad6-69ac-43b3-99a0-a4b496df9d5f" targetNamespace="http://schemas.microsoft.com/office/2006/metadata/properties" ma:root="true" ma:fieldsID="3d36347ce3c12767b33a682426b3d620" ns2:_="" ns3:_="">
    <xsd:import namespace="8218710d-ae0a-46c0-9fbc-d39be8079344"/>
    <xsd:import namespace="6385dad6-69ac-43b3-99a0-a4b496df9d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8710d-ae0a-46c0-9fbc-d39be8079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72477b5-a32e-4354-bab4-f6ab60418c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5dad6-69ac-43b3-99a0-a4b496df9d5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6ba94dd-b73d-4fb5-b056-c797faa79dfc}" ma:internalName="TaxCatchAll" ma:showField="CatchAllData" ma:web="6385dad6-69ac-43b3-99a0-a4b496df9d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981B9-9D5E-4595-8635-131F575C0C5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6385dad6-69ac-43b3-99a0-a4b496df9d5f"/>
    <ds:schemaRef ds:uri="8218710d-ae0a-46c0-9fbc-d39be8079344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D76625-4828-42A9-B226-E32EC5538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18710d-ae0a-46c0-9fbc-d39be8079344"/>
    <ds:schemaRef ds:uri="6385dad6-69ac-43b3-99a0-a4b496df9d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760</Words>
  <Application>Microsoft Office PowerPoint</Application>
  <PresentationFormat>On-screen Show (16:9)</PresentationFormat>
  <Paragraphs>211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Roboto</vt:lpstr>
      <vt:lpstr>Raleway Thin</vt:lpstr>
      <vt:lpstr>Calibri</vt:lpstr>
      <vt:lpstr>Raleway</vt:lpstr>
      <vt:lpstr>Ubuntu Light</vt:lpstr>
      <vt:lpstr>Noto Sans Symbols</vt:lpstr>
      <vt:lpstr>Montserrat</vt:lpstr>
      <vt:lpstr>Trebuchet MS</vt:lpstr>
      <vt:lpstr>Raleway Medium</vt:lpstr>
      <vt:lpstr>Raleway ExtraBold</vt:lpstr>
      <vt:lpstr>Simple Light</vt:lpstr>
      <vt:lpstr>1_Simple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Vishal Srivastav</cp:lastModifiedBy>
  <cp:revision>190</cp:revision>
  <dcterms:modified xsi:type="dcterms:W3CDTF">2023-03-12T19:27:01Z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  <property fmtid="{D5CDD505-2E9C-101B-9397-08002B2CF9AE}" pid="3" name="MediaServiceImageTags">
    <vt:lpwstr/>
  </property>
</Properties>
</file>